
<file path=[Content_Types].xml><?xml version="1.0" encoding="utf-8"?>
<Types xmlns="http://schemas.openxmlformats.org/package/2006/content-types">
  <Default Extension="bin" ContentType="audio/unknown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462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0" r:id="rId3"/>
    <p:sldId id="263" r:id="rId4"/>
    <p:sldId id="279" r:id="rId5"/>
    <p:sldId id="285" r:id="rId6"/>
    <p:sldId id="270" r:id="rId7"/>
    <p:sldId id="281" r:id="rId8"/>
    <p:sldId id="268" r:id="rId9"/>
    <p:sldId id="269" r:id="rId10"/>
    <p:sldId id="282" r:id="rId11"/>
    <p:sldId id="283" r:id="rId12"/>
    <p:sldId id="276" r:id="rId13"/>
    <p:sldId id="266" r:id="rId14"/>
    <p:sldId id="272" r:id="rId15"/>
    <p:sldId id="267" r:id="rId16"/>
    <p:sldId id="284" r:id="rId17"/>
    <p:sldId id="274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22"/>
    <p:restoredTop sz="96281"/>
  </p:normalViewPr>
  <p:slideViewPr>
    <p:cSldViewPr>
      <p:cViewPr varScale="1">
        <p:scale>
          <a:sx n="118" d="100"/>
          <a:sy n="118" d="100"/>
        </p:scale>
        <p:origin x="208" y="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2424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4F30D1-5282-B88D-F2D9-5DD7A49086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0456C84-7459-6849-9231-25E9CF13E500}" type="datetime1">
              <a:rPr lang="en-US" altLang="en-US"/>
              <a:pPr/>
              <a:t>1/22/23</a:t>
            </a:fld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96F139-D139-1DA6-1DAF-3B621FD2D7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7EAEFE-C004-2E49-B999-E9D6E2E08ED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0726E-0294-5F42-A988-952762A2294A}" type="datetimeFigureOut">
              <a:rPr lang="en-US" smtClean="0"/>
              <a:t>1/22/23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AFDA7-F16F-DD42-B3D7-76BE76782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60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AFDA7-F16F-DD42-B3D7-76BE767824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65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BC964CBC-EB20-1F44-9D6D-20996DBAC6C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8903545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99CA-9834-2C47-AFE1-E2E7A3CDEBF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8196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99CA-9834-2C47-AFE1-E2E7A3CDEBF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124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99CA-9834-2C47-AFE1-E2E7A3CDEBF0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1137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99CA-9834-2C47-AFE1-E2E7A3CDEBF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9258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99CA-9834-2C47-AFE1-E2E7A3CDEBF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184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99CA-9834-2C47-AFE1-E2E7A3CDEBF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2408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99CA-9834-2C47-AFE1-E2E7A3CDEBF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0097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99CA-9834-2C47-AFE1-E2E7A3CDEBF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17450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id="{C6C0679B-30A1-9BE6-7537-48F6820976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>
            <a:extLst>
              <a:ext uri="{FF2B5EF4-FFF2-40B4-BE49-F238E27FC236}">
                <a16:creationId xmlns:a16="http://schemas.microsoft.com/office/drawing/2014/main" id="{0CACD12C-ED93-3B24-87F5-C82E6AB035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8502E2FD-9986-8FFD-2EB8-ABE87A138A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B795E1-C128-FC41-98FD-24C40AC115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4296105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id="{2EB345D3-A1B2-BC1B-4413-53856254F9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>
            <a:extLst>
              <a:ext uri="{FF2B5EF4-FFF2-40B4-BE49-F238E27FC236}">
                <a16:creationId xmlns:a16="http://schemas.microsoft.com/office/drawing/2014/main" id="{F5A2D94E-B9D1-FD70-FD20-4C26D4FA6F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FA25FF02-E760-27D8-BB42-6A1781AA6D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3C8DCB-7CEC-B147-B23E-BCA361257B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6879598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823A99CA-9834-2C47-AFE1-E2E7A3CDEBF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9571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E2CD-64C0-9642-9023-E35156477D1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292552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99CA-9834-2C47-AFE1-E2E7A3CDEBF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7531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99CA-9834-2C47-AFE1-E2E7A3CDEBF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7217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435A-C183-3C4B-9A33-0C78D6B67DB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6988495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257C-BB08-E24E-AAB7-3634AFD4129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8883616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99CA-9834-2C47-AFE1-E2E7A3CDEBF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785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99CA-9834-2C47-AFE1-E2E7A3CDEBF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5740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A99CA-9834-2C47-AFE1-E2E7A3CDEBF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7979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63" r:id="rId1"/>
    <p:sldLayoutId id="2147484464" r:id="rId2"/>
    <p:sldLayoutId id="2147484465" r:id="rId3"/>
    <p:sldLayoutId id="2147484466" r:id="rId4"/>
    <p:sldLayoutId id="2147484467" r:id="rId5"/>
    <p:sldLayoutId id="2147484468" r:id="rId6"/>
    <p:sldLayoutId id="2147484469" r:id="rId7"/>
    <p:sldLayoutId id="2147484470" r:id="rId8"/>
    <p:sldLayoutId id="2147484471" r:id="rId9"/>
    <p:sldLayoutId id="2147484472" r:id="rId10"/>
    <p:sldLayoutId id="2147484473" r:id="rId11"/>
    <p:sldLayoutId id="2147484474" r:id="rId12"/>
    <p:sldLayoutId id="2147484475" r:id="rId13"/>
    <p:sldLayoutId id="2147484476" r:id="rId14"/>
    <p:sldLayoutId id="2147484477" r:id="rId15"/>
    <p:sldLayoutId id="2147484478" r:id="rId16"/>
    <p:sldLayoutId id="2147484479" r:id="rId17"/>
    <p:sldLayoutId id="2147484480" r:id="rId18"/>
    <p:sldLayoutId id="2147484481" r:id="rId19"/>
  </p:sldLayoutIdLst>
  <p:transition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ngimg.com/png/4502-red-apple-png-imag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creativecommons.org/licenses/by-nc/3.0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Board/Comm0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7B52E81-2A32-849C-AFF1-86B30C98F0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30321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Understanding,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Communicating,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and Monitoring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the Budget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BFA1F005-CBE2-8238-8948-C80E33EC31F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-108" charset="2"/>
              <a:buNone/>
              <a:defRPr/>
            </a:pPr>
            <a:endParaRPr lang="en-US" dirty="0">
              <a:ea typeface="ＭＳ Ｐゴシック" pitchFamily="-108" charset="-128"/>
              <a:cs typeface="ＭＳ Ｐゴシック" pitchFamily="-108" charset="-128"/>
            </a:endParaRPr>
          </a:p>
          <a:p>
            <a:pPr eaLnBrk="1" hangingPunct="1">
              <a:buFont typeface="Wingdings" pitchFamily="-108" charset="2"/>
              <a:buNone/>
              <a:defRPr/>
            </a:pPr>
            <a:r>
              <a:rPr lang="en-US" dirty="0">
                <a:ea typeface="ＭＳ Ｐゴシック" pitchFamily="-108" charset="-128"/>
                <a:cs typeface="ＭＳ Ｐゴシック" pitchFamily="-108" charset="-128"/>
              </a:rPr>
              <a:t>Sonoma Charter School Board Workshop</a:t>
            </a:r>
          </a:p>
          <a:p>
            <a:pPr eaLnBrk="1" hangingPunct="1">
              <a:buFont typeface="Wingdings" pitchFamily="-108" charset="2"/>
              <a:buNone/>
              <a:defRPr/>
            </a:pPr>
            <a:r>
              <a:rPr lang="en-US" dirty="0">
                <a:ea typeface="ＭＳ Ｐゴシック" pitchFamily="-108" charset="-128"/>
                <a:cs typeface="ＭＳ Ｐゴシック" pitchFamily="-108" charset="-128"/>
              </a:rPr>
              <a:t>January 23, 2023</a:t>
            </a: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313AC446-34DC-E9AB-7F0D-315E9C72A8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pitchFamily="-108" charset="-128"/>
                <a:cs typeface="ＭＳ Ｐゴシック" pitchFamily="-108" charset="-128"/>
              </a:rPr>
              <a:t>BUDGET TIMELINE for SCS: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DB449CAA-5CE0-8EDF-CB53-C01C27D4CB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56060" y="1905000"/>
            <a:ext cx="7429499" cy="42672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January: Board Workshop on budget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January/February: Stakeholder input on priorities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February: Confirm priorities, begin Budget Reduction Process as necessary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March/April: Build 2023-2024 budget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April: 2nd Interim 2022-2023 Budget Review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May (June): 1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st</a:t>
            </a:r>
            <a:r>
              <a:rPr lang="en-US" altLang="en-US" sz="2800" dirty="0">
                <a:ea typeface="ＭＳ Ｐゴシック" panose="020B0600070205080204" pitchFamily="34" charset="-128"/>
              </a:rPr>
              <a:t> Draft of 23-24 Budget and LCAP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By June 30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th</a:t>
            </a:r>
            <a:r>
              <a:rPr lang="en-US" altLang="en-US" sz="2800" dirty="0">
                <a:ea typeface="ＭＳ Ｐゴシック" panose="020B0600070205080204" pitchFamily="34" charset="-128"/>
              </a:rPr>
              <a:t>, Adopt 23-24 Budget and LCAP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Mid-August: Make Budget Adjustments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December: 1st Interim 23-24 Budget Review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8741329"/>
      </p:ext>
    </p:extLst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5EFB6-4D8F-514D-6F78-BC8E65282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review our Current Budget!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B1CD72D-F7C2-9766-C2B3-F2E50D7DE2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5211" y="1905000"/>
            <a:ext cx="7450347" cy="4219330"/>
          </a:xfrm>
        </p:spPr>
      </p:pic>
    </p:spTree>
    <p:extLst>
      <p:ext uri="{BB962C8B-B14F-4D97-AF65-F5344CB8AC3E}">
        <p14:creationId xmlns:p14="http://schemas.microsoft.com/office/powerpoint/2010/main" val="2813668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8750B448-3731-D776-06B1-2727A5B8ED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ＭＳ Ｐゴシック" pitchFamily="-108" charset="-128"/>
                <a:cs typeface="ＭＳ Ｐゴシック" pitchFamily="-108" charset="-128"/>
              </a:rPr>
              <a:t>Budget Reduction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6FD90559-B43A-4E99-194E-3AB4A9B15F2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56059" y="1828800"/>
            <a:ext cx="7943849" cy="42672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ＭＳ Ｐゴシック" pitchFamily="-108" charset="-128"/>
                <a:cs typeface="ＭＳ Ｐゴシック" pitchFamily="-108" charset="-128"/>
              </a:rPr>
              <a:t>The best tools you have are a good knowledge of your budget and good communication practices.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ＭＳ Ｐゴシック" pitchFamily="-108" charset="-128"/>
                <a:cs typeface="ＭＳ Ｐゴシック" pitchFamily="-108" charset="-128"/>
              </a:rPr>
              <a:t>Share all information with the staff and community.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Involve stakeholders in creating </a:t>
            </a:r>
            <a:r>
              <a:rPr lang="en-US" b="1" dirty="0"/>
              <a:t>recommendations</a:t>
            </a:r>
            <a:endParaRPr lang="en-US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Consider community meetings or board workshop (!) </a:t>
            </a:r>
          </a:p>
          <a:p>
            <a:pPr eaLnBrk="1" hangingPunct="1">
              <a:defRPr/>
            </a:pPr>
            <a:r>
              <a:rPr lang="en-US" dirty="0"/>
              <a:t>Give a specific goal, i.e. $350,000 in reductions, how will we do this?</a:t>
            </a:r>
            <a:r>
              <a:rPr lang="en-US" dirty="0">
                <a:ea typeface="ＭＳ Ｐゴシック" pitchFamily="-108" charset="-128"/>
                <a:cs typeface="ＭＳ Ｐゴシック" pitchFamily="-108" charset="-128"/>
              </a:rPr>
              <a:t> </a:t>
            </a:r>
          </a:p>
          <a:p>
            <a:pPr eaLnBrk="1" hangingPunct="1">
              <a:defRPr/>
            </a:pPr>
            <a:r>
              <a:rPr lang="en-US" dirty="0">
                <a:ea typeface="ＭＳ Ｐゴシック" pitchFamily="-108" charset="-128"/>
                <a:cs typeface="ＭＳ Ｐゴシック" pitchFamily="-108" charset="-128"/>
              </a:rPr>
              <a:t>The administration knows the budget best and will make recommendations about how to accomplish this after staff and community input </a:t>
            </a:r>
            <a:r>
              <a:rPr lang="en-US" dirty="0" err="1">
                <a:ea typeface="ＭＳ Ｐゴシック" pitchFamily="-108" charset="-128"/>
                <a:cs typeface="ＭＳ Ｐゴシック" pitchFamily="-108" charset="-128"/>
              </a:rPr>
              <a:t>re:priorities</a:t>
            </a:r>
            <a:r>
              <a:rPr lang="en-US" dirty="0">
                <a:ea typeface="ＭＳ Ｐゴシック" pitchFamily="-108" charset="-128"/>
                <a:cs typeface="ＭＳ Ｐゴシック" pitchFamily="-108" charset="-128"/>
              </a:rPr>
              <a:t>.</a:t>
            </a:r>
          </a:p>
          <a:p>
            <a:pPr eaLnBrk="1" hangingPunct="1">
              <a:defRPr/>
            </a:pPr>
            <a:r>
              <a:rPr lang="en-US" dirty="0">
                <a:ea typeface="ＭＳ Ｐゴシック" pitchFamily="-108" charset="-128"/>
                <a:cs typeface="ＭＳ Ｐゴシック" pitchFamily="-108" charset="-128"/>
              </a:rPr>
              <a:t>There is no best process.  Match the culture and practices of your community and staff.</a:t>
            </a:r>
          </a:p>
          <a:p>
            <a:pPr eaLnBrk="1" hangingPunct="1">
              <a:defRPr/>
            </a:pPr>
            <a:r>
              <a:rPr lang="en-US" dirty="0">
                <a:ea typeface="ＭＳ Ｐゴシック" pitchFamily="-108" charset="-128"/>
                <a:cs typeface="ＭＳ Ｐゴシック" pitchFamily="-108" charset="-128"/>
              </a:rPr>
              <a:t>Be flexible</a:t>
            </a:r>
          </a:p>
          <a:p>
            <a:pPr eaLnBrk="1" hangingPunct="1">
              <a:defRPr/>
            </a:pPr>
            <a:r>
              <a:rPr lang="en-US" dirty="0">
                <a:ea typeface="ＭＳ Ｐゴシック" pitchFamily="-108" charset="-128"/>
                <a:cs typeface="ＭＳ Ｐゴシック" pitchFamily="-108" charset="-128"/>
              </a:rPr>
              <a:t>Reducing the budget is never fun, but can be really valuable in developing priorities and building community</a:t>
            </a:r>
          </a:p>
          <a:p>
            <a:pPr lvl="1" eaLnBrk="1" hangingPunct="1">
              <a:lnSpc>
                <a:spcPct val="90000"/>
              </a:lnSpc>
              <a:buFont typeface="Wingdings" pitchFamily="-108" charset="2"/>
              <a:buChar char="n"/>
              <a:defRPr/>
            </a:pPr>
            <a:endParaRPr lang="en-US" dirty="0"/>
          </a:p>
        </p:txBody>
      </p:sp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5343E296-FA4D-235C-84DB-81C69BB4CE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is the “skeleton” budget?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452587FB-23E7-F9DA-F84F-06A4B2CED4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6009" y="1752600"/>
            <a:ext cx="8229600" cy="47593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Built on your PRIORITIES and Budget assumptions: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Enrollment:  trends, expectations, actual ADA percent.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Be conservative with ADA if predicting growth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If in decline, may use prior year ADA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Staffing - project </a:t>
            </a:r>
            <a:r>
              <a:rPr lang="en-US" altLang="en-US" sz="2400">
                <a:ea typeface="ＭＳ Ｐゴシック" panose="020B0600070205080204" pitchFamily="34" charset="-128"/>
              </a:rPr>
              <a:t>ACCURATELY - no extra hires!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Revenue limit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All other sources of income – under-estimate (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categoricals</a:t>
            </a:r>
            <a:r>
              <a:rPr lang="en-US" altLang="en-US" sz="2400" dirty="0">
                <a:ea typeface="ＭＳ Ｐゴシック" panose="020B0600070205080204" pitchFamily="34" charset="-128"/>
              </a:rPr>
              <a:t>, interest…)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All expenditures - overestimate and don’t forget long term commitments (i.e. salary and benefits) and encroachments (special education).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Any changes??? Projects? Modernizing?  Plan on overage.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Future projections</a:t>
            </a:r>
          </a:p>
        </p:txBody>
      </p:sp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6339129B-3DD9-A2F6-617F-34B6ED5169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ea typeface="ＭＳ Ｐゴシック" pitchFamily="-108" charset="-128"/>
                <a:cs typeface="ＭＳ Ｐゴシック" pitchFamily="-108" charset="-128"/>
              </a:rPr>
              <a:t>MAINTAINING Staff and Trying to keep up with SVUSD Salaries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14BABAD1-DAE8-48DA-7668-D2D95B6C33B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56060" y="2369530"/>
            <a:ext cx="7754540" cy="3886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ＭＳ Ｐゴシック" pitchFamily="-108" charset="-128"/>
                <a:cs typeface="ＭＳ Ｐゴシック" pitchFamily="-108" charset="-128"/>
              </a:rPr>
              <a:t>Since salaries are usually at least 80% of your budget, any change impacts the budget.  SCS salaries are 85% of the total budget, they are closer to 95% of unrestricted revenue.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ＭＳ Ｐゴシック" pitchFamily="-108" charset="-128"/>
                <a:cs typeface="ＭＳ Ｐゴシック" pitchFamily="-108" charset="-128"/>
              </a:rPr>
              <a:t>Only spend on-going money - never use one-time money for salary.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ＭＳ Ｐゴシック" pitchFamily="-108" charset="-128"/>
                <a:cs typeface="ＭＳ Ｐゴシック" pitchFamily="-108" charset="-128"/>
              </a:rPr>
              <a:t>What are our comparable districts – is SVUSD is truly comparable?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ＭＳ Ｐゴシック" pitchFamily="-108" charset="-128"/>
                <a:cs typeface="ＭＳ Ｐゴシック" pitchFamily="-108" charset="-128"/>
              </a:rPr>
              <a:t>CAREFULLY look at multiyear commitments or agreements - changes in circumstances can change the budget dramatically.</a:t>
            </a:r>
          </a:p>
        </p:txBody>
      </p:sp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9D6E0B36-E452-1E6E-ACB4-C7419B1386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ＭＳ Ｐゴシック" pitchFamily="-108" charset="-128"/>
                <a:cs typeface="ＭＳ Ｐゴシック" pitchFamily="-108" charset="-128"/>
              </a:rPr>
              <a:t>A word on staffing</a:t>
            </a:r>
          </a:p>
        </p:txBody>
      </p:sp>
      <p:pic>
        <p:nvPicPr>
          <p:cNvPr id="5" name="Online Image Placeholder 4">
            <a:extLst>
              <a:ext uri="{FF2B5EF4-FFF2-40B4-BE49-F238E27FC236}">
                <a16:creationId xmlns:a16="http://schemas.microsoft.com/office/drawing/2014/main" id="{C7447191-27A2-563C-3D77-9D9D88C8045A}"/>
              </a:ext>
            </a:extLst>
          </p:cNvPr>
          <p:cNvPicPr>
            <a:picLocks noGrp="1" noChangeAspect="1"/>
          </p:cNvPicPr>
          <p:nvPr>
            <p:ph type="clipArt" sz="half"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3140" y="1600200"/>
            <a:ext cx="3706720" cy="4530725"/>
          </a:xfrm>
        </p:spPr>
      </p:pic>
      <p:sp>
        <p:nvSpPr>
          <p:cNvPr id="18436" name="Rectangle 4">
            <a:extLst>
              <a:ext uri="{FF2B5EF4-FFF2-40B4-BE49-F238E27FC236}">
                <a16:creationId xmlns:a16="http://schemas.microsoft.com/office/drawing/2014/main" id="{27C95630-2CEA-2F71-1D96-EEB1680FAEC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524000"/>
            <a:ext cx="4038600" cy="46069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Most of your budget goes here (&gt;</a:t>
            </a:r>
            <a:r>
              <a:rPr lang="en-US" altLang="en-US" dirty="0">
                <a:ea typeface="ＭＳ Ｐゴシック" panose="020B0600070205080204" pitchFamily="34" charset="-128"/>
              </a:rPr>
              <a:t>85</a:t>
            </a:r>
            <a:r>
              <a:rPr lang="en-US" altLang="en-US" sz="2400" dirty="0">
                <a:ea typeface="ＭＳ Ｐゴシック" panose="020B0600070205080204" pitchFamily="34" charset="-128"/>
              </a:rPr>
              <a:t>%), so make sure to include: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Longevity costs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Fringe benefit costs, especially health benefits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Negotiated increases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Costs of contracted providers (especially in Special Ed)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If you have anything left, it’s magic or a miracle.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D85F83-AAEE-D92A-EC8C-00C00820C558}"/>
              </a:ext>
            </a:extLst>
          </p:cNvPr>
          <p:cNvSpPr txBox="1"/>
          <p:nvPr/>
        </p:nvSpPr>
        <p:spPr>
          <a:xfrm>
            <a:off x="623140" y="6130925"/>
            <a:ext cx="37067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freepngimg.com/png/4502-red-apple-png-image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422B7-7CA5-9637-53CA-AE5FA0BF0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it take?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8803D-B5D2-2ED4-0FF2-BBD1416EB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060" y="1905000"/>
            <a:ext cx="7429499" cy="4114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Catching up to Sonoma Valley:</a:t>
            </a:r>
          </a:p>
          <a:p>
            <a:pPr lvl="1"/>
            <a:r>
              <a:rPr lang="en-US" sz="2400" dirty="0"/>
              <a:t>They gave certificated staff 18% over 2 years, this year and next.</a:t>
            </a:r>
          </a:p>
          <a:p>
            <a:pPr lvl="1"/>
            <a:r>
              <a:rPr lang="en-US" sz="2400" dirty="0"/>
              <a:t>To bring our staff up to this year’s level in 23-24, will cost SCS about $70,000 +/-</a:t>
            </a:r>
          </a:p>
          <a:p>
            <a:pPr lvl="1"/>
            <a:r>
              <a:rPr lang="en-US" sz="2400" dirty="0"/>
              <a:t>In 24-25, it would mean the same kind of increase.  This will be very hard to sustain with declining enrollment, and a physical limit on how many students we can accommodate.</a:t>
            </a:r>
          </a:p>
          <a:p>
            <a:pPr lvl="1"/>
            <a:r>
              <a:rPr lang="en-US" sz="2400" dirty="0"/>
              <a:t>Consider other comparable Districts, charters?</a:t>
            </a:r>
          </a:p>
        </p:txBody>
      </p:sp>
    </p:spTree>
    <p:extLst>
      <p:ext uri="{BB962C8B-B14F-4D97-AF65-F5344CB8AC3E}">
        <p14:creationId xmlns:p14="http://schemas.microsoft.com/office/powerpoint/2010/main" val="2631094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C5AE8108-813B-E3B0-CB16-56103FEA83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Building Understanding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 sz="3200">
                <a:ea typeface="ＭＳ Ｐゴシック" panose="020B0600070205080204" pitchFamily="34" charset="-128"/>
              </a:rPr>
              <a:t>…communication, communication, communication!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8A0D51C2-A41E-5358-6866-2138E2899C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229600" cy="4073525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Provide opportunities to learn about the budget to the staff and community.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Take the time to explain the budget to each group.  (Your goal is to be able to do it on a cocktail napkin, and to make it “transparent.”)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Communicate with stakeholders (staff and community) 2 or 3 times each year, especially during tough budget times.  Explain what is going on and how they can give input and help! (Unaudited actuals, Second Interim, Budget)</a:t>
            </a:r>
          </a:p>
        </p:txBody>
      </p:sp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B9DB047B-69B6-BB91-37E0-72F982C2BB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pitchFamily="-108" charset="-128"/>
                <a:cs typeface="ＭＳ Ｐゴシック" pitchFamily="-108" charset="-128"/>
              </a:rPr>
              <a:t>Finally, some REALLY important Advice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A7C5831F-A4DF-40EF-2407-43C841AF0D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Put people first - small districts are about relationships, and it is important that staff feels and IS valued and that the community feels confident in their school.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8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Everyone knows everyone in small schools, keep communication lines wide open and consistent.</a:t>
            </a:r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CD0186A5-8FF8-AB14-FD89-B90F4D613C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7250" y="197830"/>
            <a:ext cx="7429499" cy="147857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What we’ll cover today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07B6BF0B-6A21-D597-473B-CE24209F798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/>
          </a:bodyPr>
          <a:lstStyle/>
          <a:p>
            <a:pPr lvl="0"/>
            <a:r>
              <a:rPr lang="en-US" sz="2000" dirty="0"/>
              <a:t>Budget Overview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Budget development and school priorities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Aligning resources ($$) to impact student achievement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How the board knows what’s going on in the budget: monitoring the budget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Timeline for budget development</a:t>
            </a:r>
          </a:p>
          <a:p>
            <a:pPr lvl="0"/>
            <a:r>
              <a:rPr lang="en-US" sz="2000" dirty="0"/>
              <a:t>Current Budget Review</a:t>
            </a:r>
          </a:p>
          <a:p>
            <a:pPr lvl="0"/>
            <a:r>
              <a:rPr lang="en-US" sz="2000" dirty="0"/>
              <a:t>Budget Reduction process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Define Budget priorities </a:t>
            </a:r>
          </a:p>
          <a:p>
            <a:pPr lvl="2"/>
            <a:r>
              <a:rPr lang="en-US" altLang="en-US" sz="1400" dirty="0">
                <a:ea typeface="ＭＳ Ｐゴシック" panose="020B0600070205080204" pitchFamily="34" charset="-128"/>
              </a:rPr>
              <a:t>Working with board, staff, and community regarding school priorities</a:t>
            </a:r>
            <a:endParaRPr lang="en-US" altLang="en-US" sz="1600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Look for “low-hanging fruit” as far from classroom as possible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Develop “skeleton” budget, build from there</a:t>
            </a:r>
            <a:endParaRPr lang="en-US" sz="1600" dirty="0"/>
          </a:p>
          <a:p>
            <a:pPr lvl="0"/>
            <a:r>
              <a:rPr lang="en-US" sz="2000" dirty="0"/>
              <a:t>Staff Salaries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Maintaining staff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C47832BE-7E3C-16C8-4962-92C15B6A38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ea typeface="ＭＳ Ｐゴシック" pitchFamily="-108" charset="-128"/>
                <a:cs typeface="ＭＳ Ｐゴシック" pitchFamily="-108" charset="-128"/>
              </a:rPr>
              <a:t>Budget OVERVIEW: DEVELOPMENT and District Goals and Objectives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92727648-3D82-05CC-48C2-969EABD3136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56060" y="2097088"/>
            <a:ext cx="7429499" cy="414239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ea typeface="ＭＳ Ｐゴシック" pitchFamily="-108" charset="-128"/>
                <a:cs typeface="ＭＳ Ｐゴシック" pitchFamily="-108" charset="-128"/>
              </a:rPr>
              <a:t>Align the two processes.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First set the school priorities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Use them to drive the budget.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Involve the community, especially if budget reductions are looming.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ea typeface="ＭＳ Ｐゴシック" pitchFamily="-108" charset="-128"/>
                <a:cs typeface="ＭＳ Ｐゴシック" pitchFamily="-108" charset="-128"/>
              </a:rPr>
              <a:t>Be sure student achievement is the over-arching priority (it’s our job!)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>
                <a:ea typeface="ＭＳ Ｐゴシック" pitchFamily="-108" charset="-128"/>
                <a:cs typeface="ＭＳ Ｐゴシック" pitchFamily="-108" charset="-128"/>
              </a:rPr>
              <a:t>Then tie all other priorities into it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>
                <a:ea typeface="ＭＳ Ｐゴシック" pitchFamily="-108" charset="-128"/>
                <a:cs typeface="ＭＳ Ｐゴシック" pitchFamily="-108" charset="-128"/>
              </a:rPr>
              <a:t>For instance, retaining staff is critical to student achievement, so it becomes a top priority</a:t>
            </a:r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99F3CB34-CEC3-B17A-24F3-1EA1D17216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Involving our community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B2BC16F-86A2-CB35-E179-73F4AD50B7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Presentation to Board and Community in 2004 as we prepared for more budget reductions:  </a:t>
            </a:r>
            <a:r>
              <a:rPr lang="en-US" altLang="en-US">
                <a:ea typeface="ＭＳ Ｐゴシック" panose="020B0600070205080204" pitchFamily="34" charset="-128"/>
                <a:hlinkClick r:id="rId2" action="ppaction://hlinkfile"/>
              </a:rPr>
              <a:t>Board/Comm04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B2A98-9AB2-FF09-0F5A-7E10B2766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FDA19-C3AF-E7F8-1852-CFAA6562C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74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C04E90CC-B717-AF14-9055-8FC010F574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pitchFamily="-108" charset="-128"/>
                <a:cs typeface="ＭＳ Ｐゴシック" pitchFamily="-108" charset="-128"/>
              </a:rPr>
              <a:t>Regular Monitoring - Superintendent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1801CED-652D-F7A6-4EE3-525D61165D1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56060" y="1981200"/>
            <a:ext cx="7429499" cy="4419599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Each month, if not more often, reviews the budget 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Looks at it by categories (resource and object). Anything stick out?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Looks at percentage of budget spent to date - too much?  Too little?  What’s going on?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Checks interim reports against budget, checks expenditures - anything seem off?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Looks at cash flow projections.  Do you need a TRANS (short term loan offered to schools?)?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Adjust spending as necessary. Implement freeze?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STAY CURRENT WITH STATE BUDGET NEWS!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Report to the Board</a:t>
            </a:r>
          </a:p>
        </p:txBody>
      </p:sp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C04E90CC-B717-AF14-9055-8FC010F574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pitchFamily="-108" charset="-128"/>
                <a:cs typeface="ＭＳ Ｐゴシック" pitchFamily="-108" charset="-128"/>
              </a:rPr>
              <a:t>Regular Monitoring - BOARD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1801CED-652D-F7A6-4EE3-525D61165D1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56060" y="1981200"/>
            <a:ext cx="7429499" cy="4419599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Each month reviews the budget 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Review the “Monthly Financial Presentation”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The “Highlights” are a summary of the budget to date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Look at revenue, note revenue still outstanding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Review expenses – where are the deficits?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Look at fund balance.  How is the ending fund balance?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Look at the cash balance – will we have enough in May and June?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Spot check Appendices reports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Ask questions!</a:t>
            </a:r>
          </a:p>
        </p:txBody>
      </p:sp>
    </p:spTree>
    <p:extLst>
      <p:ext uri="{BB962C8B-B14F-4D97-AF65-F5344CB8AC3E}">
        <p14:creationId xmlns:p14="http://schemas.microsoft.com/office/powerpoint/2010/main" val="2183660532"/>
      </p:ext>
    </p:extLst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313AC446-34DC-E9AB-7F0D-315E9C72A8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ＭＳ Ｐゴシック" pitchFamily="-108" charset="-128"/>
                <a:cs typeface="ＭＳ Ｐゴシック" pitchFamily="-108" charset="-128"/>
              </a:rPr>
              <a:t>Remember: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DB449CAA-5CE0-8EDF-CB53-C01C27D4CB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56060" y="1676400"/>
            <a:ext cx="7429499" cy="456308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Budgets are imaginary:  IF we get the revenues we expect, and IF our costs are what we expect, and IF the state budget has no surprises…. then MAYBE our budget will be accurate.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School budgets go from July 1st to June 30</a:t>
            </a:r>
            <a:r>
              <a:rPr lang="en-US" altLang="en-US" baseline="30000" dirty="0">
                <a:ea typeface="ＭＳ Ｐゴシック" panose="020B0600070205080204" pitchFamily="34" charset="-128"/>
              </a:rPr>
              <a:t>th</a:t>
            </a:r>
            <a:r>
              <a:rPr lang="en-US" altLang="en-US" dirty="0">
                <a:ea typeface="ＭＳ Ｐゴシック" panose="020B0600070205080204" pitchFamily="34" charset="-128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The state budget must be adopted by July 1</a:t>
            </a:r>
            <a:r>
              <a:rPr lang="en-US" altLang="en-US" baseline="30000" dirty="0">
                <a:ea typeface="ＭＳ Ｐゴシック" panose="020B0600070205080204" pitchFamily="34" charset="-128"/>
              </a:rPr>
              <a:t>st</a:t>
            </a:r>
            <a:r>
              <a:rPr lang="en-US" altLang="en-US" dirty="0">
                <a:ea typeface="ＭＳ Ｐゴシック" panose="020B0600070205080204" pitchFamily="34" charset="-128"/>
              </a:rPr>
              <a:t>, but there is often last minute “wheeling and dealing,” so you need to make your best conservative ‘guesses.’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Once it is adopted you will make adjustments (must be done within 45 days)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It will be revised in December (1st interim) and April (2nd interim).</a:t>
            </a:r>
          </a:p>
        </p:txBody>
      </p:sp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A8470D78-D208-97EB-E883-2D935B48BD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Don’t give yourself a big headache!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65109A45-E5D7-62F6-1D4F-4AFFB3C6385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049462"/>
            <a:ext cx="8686800" cy="45307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ea typeface="ＭＳ Ｐゴシック" pitchFamily="-108" charset="-128"/>
                <a:cs typeface="ＭＳ Ｐゴシック" pitchFamily="-108" charset="-128"/>
              </a:rPr>
              <a:t>Watch growth/declining enrollment closely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ea typeface="ＭＳ Ｐゴシック" pitchFamily="-108" charset="-128"/>
                <a:cs typeface="ＭＳ Ｐゴシック" pitchFamily="-108" charset="-128"/>
              </a:rPr>
              <a:t>Do not include one-time (TK, pandemic recovery, giving campaign) funds for ongoing commitments (i.e. salaries)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ea typeface="ＭＳ Ｐゴシック" pitchFamily="-108" charset="-128"/>
                <a:cs typeface="ＭＳ Ｐゴシック" pitchFamily="-108" charset="-128"/>
              </a:rPr>
              <a:t>The ending balance is not extra money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ea typeface="ＭＳ Ｐゴシック" pitchFamily="-108" charset="-128"/>
                <a:cs typeface="ＭＳ Ｐゴシック" pitchFamily="-108" charset="-128"/>
              </a:rPr>
              <a:t>Beware of multi-year salary agreements and long-term retiree benefits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ea typeface="ＭＳ Ｐゴシック" pitchFamily="-108" charset="-128"/>
                <a:cs typeface="ＭＳ Ｐゴシック" pitchFamily="-108" charset="-128"/>
              </a:rPr>
              <a:t>COMMUNICATE CONCERNS TO THE DIRECTOR/ SUPERINTENDENT.</a:t>
            </a:r>
          </a:p>
        </p:txBody>
      </p:sp>
    </p:spTree>
  </p:cSld>
  <p:clrMapOvr>
    <a:masterClrMapping/>
  </p:clrMapOvr>
  <p:transition>
    <p:random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{3B1F7144-6D2D-AE47-BB13-49726511BA8D}tf10001122</Template>
  <TotalTime>3525</TotalTime>
  <Words>1244</Words>
  <Application>Microsoft Macintosh PowerPoint</Application>
  <PresentationFormat>On-screen Show (4:3)</PresentationFormat>
  <Paragraphs>119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Tw Cen MT</vt:lpstr>
      <vt:lpstr>Wingdings</vt:lpstr>
      <vt:lpstr>Circuit</vt:lpstr>
      <vt:lpstr>Understanding,  Communicating,  and Monitoring  the Budget</vt:lpstr>
      <vt:lpstr>What we’ll cover today</vt:lpstr>
      <vt:lpstr>Budget OVERVIEW: DEVELOPMENT and District Goals and Objectives</vt:lpstr>
      <vt:lpstr>Involving our community</vt:lpstr>
      <vt:lpstr>PowerPoint Presentation</vt:lpstr>
      <vt:lpstr>Regular Monitoring - Superintendent</vt:lpstr>
      <vt:lpstr>Regular Monitoring - BOARD</vt:lpstr>
      <vt:lpstr>Remember:</vt:lpstr>
      <vt:lpstr>Don’t give yourself a big headache!</vt:lpstr>
      <vt:lpstr>BUDGET TIMELINE for SCS:</vt:lpstr>
      <vt:lpstr>Let’s review our Current Budget!</vt:lpstr>
      <vt:lpstr>Budget Reduction</vt:lpstr>
      <vt:lpstr>What is the “skeleton” budget?</vt:lpstr>
      <vt:lpstr>MAINTAINING Staff and Trying to keep up with SVUSD Salaries</vt:lpstr>
      <vt:lpstr>A word on staffing</vt:lpstr>
      <vt:lpstr>What will it take?</vt:lpstr>
      <vt:lpstr>Building Understanding …communication, communication, communication!</vt:lpstr>
      <vt:lpstr>Finally, some REALLY important Advice</vt:lpstr>
    </vt:vector>
  </TitlesOfParts>
  <Company>Fieldbrook ESD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Superintendent’s Role in Developing, Communicating, and Monitoring the Budget</dc:title>
  <dc:creator>Catherine Stone</dc:creator>
  <cp:lastModifiedBy>Catherine Stone</cp:lastModifiedBy>
  <cp:revision>37</cp:revision>
  <cp:lastPrinted>2023-01-22T22:58:11Z</cp:lastPrinted>
  <dcterms:created xsi:type="dcterms:W3CDTF">2009-11-01T21:58:03Z</dcterms:created>
  <dcterms:modified xsi:type="dcterms:W3CDTF">2023-01-24T16:06:57Z</dcterms:modified>
</cp:coreProperties>
</file>